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9" r:id="rId2"/>
    <p:sldId id="257" r:id="rId3"/>
    <p:sldId id="268" r:id="rId4"/>
    <p:sldId id="260" r:id="rId5"/>
    <p:sldId id="269" r:id="rId6"/>
    <p:sldId id="280" r:id="rId7"/>
    <p:sldId id="281" r:id="rId8"/>
    <p:sldId id="282" r:id="rId9"/>
    <p:sldId id="278" r:id="rId10"/>
    <p:sldId id="277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48CA45E-1A3E-4F55-A27A-5EC5F5B3F8B3}">
          <p14:sldIdLst>
            <p14:sldId id="279"/>
            <p14:sldId id="257"/>
            <p14:sldId id="268"/>
            <p14:sldId id="260"/>
            <p14:sldId id="269"/>
            <p14:sldId id="280"/>
            <p14:sldId id="281"/>
            <p14:sldId id="282"/>
            <p14:sldId id="278"/>
            <p14:sldId id="27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984" y="-1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EB0A4-CA52-45EB-8B00-B44EA0085B53}" type="datetimeFigureOut">
              <a:rPr lang="en-GB" smtClean="0"/>
              <a:t>25/03/2014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B6F8A-DE32-48E2-B59C-E8AB0DD82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237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B6F8A-DE32-48E2-B59C-E8AB0DD8205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746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B6F8A-DE32-48E2-B59C-E8AB0DD8205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327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Hello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4703-5C76-412C-8C39-F19EB4C00E24}" type="datetime1">
              <a:rPr lang="en-GB" smtClean="0"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C29C-5D73-4C75-83D7-4ECF7F282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10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C1775-E907-473B-A653-B55064185E7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6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B38D2-504E-46DE-BB95-624E8E5046EE}" type="datetime1">
              <a:rPr lang="en-GB" smtClean="0"/>
              <a:t>25/03/2014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FC29C-5D73-4C75-83D7-4ECF7F282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39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hyperlink" Target="http://www.gojuryu.8k.com/images/Karate4a.JPG" TargetMode="External"/><Relationship Id="rId7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hyperlink" Target="http://www.gojuryu.8k.com/images/Karate4a.JPG" TargetMode="External"/><Relationship Id="rId7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bbc.co.uk/bitesize/ks3/science/organisms_behaviour_health/disease/activit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60648"/>
            <a:ext cx="78488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0" u="sng" dirty="0" smtClean="0">
                <a:latin typeface="Comic Sans MS" pitchFamily="66" charset="0"/>
              </a:rPr>
              <a:t>8B1/</a:t>
            </a:r>
            <a:r>
              <a:rPr lang="en-GB" sz="10000" u="sng" dirty="0" err="1" smtClean="0">
                <a:latin typeface="Comic Sans MS" pitchFamily="66" charset="0"/>
              </a:rPr>
              <a:t>Sc</a:t>
            </a:r>
            <a:endParaRPr lang="en-GB" sz="10000" u="sng" dirty="0">
              <a:latin typeface="Comic Sans MS" pitchFamily="66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9CC5-C175-476A-81CE-12695D954624}" type="datetime1">
              <a:rPr lang="en-GB" smtClean="0"/>
              <a:t>25/03/2014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52221" y="3371343"/>
            <a:ext cx="851156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u="sng" dirty="0" smtClean="0">
                <a:latin typeface="Comic Sans MS" pitchFamily="66" charset="0"/>
              </a:rPr>
              <a:t>Lesson Planning </a:t>
            </a:r>
            <a:r>
              <a:rPr lang="en-GB" sz="3000" u="sng" dirty="0" err="1" smtClean="0">
                <a:latin typeface="Comic Sans MS" pitchFamily="66" charset="0"/>
              </a:rPr>
              <a:t>Ticksheet</a:t>
            </a:r>
            <a:endParaRPr lang="en-GB" sz="2000" dirty="0" smtClean="0">
              <a:latin typeface="Comic Sans MS" pitchFamily="66" charset="0"/>
            </a:endParaRPr>
          </a:p>
          <a:p>
            <a:pPr algn="ctr"/>
            <a:endParaRPr lang="en-GB" sz="2000" u="sng" dirty="0">
              <a:latin typeface="Comic Sans MS" pitchFamily="66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GB" sz="2400" dirty="0">
                <a:latin typeface="Comic Sans MS" pitchFamily="66" charset="0"/>
              </a:rPr>
              <a:t>Task adjustment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GB" sz="2400" dirty="0">
                <a:latin typeface="Comic Sans MS" pitchFamily="66" charset="0"/>
              </a:rPr>
              <a:t>High </a:t>
            </a:r>
            <a:r>
              <a:rPr lang="en-GB" sz="2400" dirty="0" err="1">
                <a:latin typeface="Comic Sans MS" pitchFamily="66" charset="0"/>
              </a:rPr>
              <a:t>attainers</a:t>
            </a:r>
            <a:endParaRPr lang="en-GB" sz="2400" dirty="0">
              <a:latin typeface="Comic Sans MS" pitchFamily="66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GB" sz="2400" dirty="0">
                <a:latin typeface="Comic Sans MS" pitchFamily="66" charset="0"/>
              </a:rPr>
              <a:t>Pride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GB" sz="2400" dirty="0">
                <a:latin typeface="Comic Sans MS" pitchFamily="66" charset="0"/>
              </a:rPr>
              <a:t>Exam / SATS / application  question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GB" sz="2400">
                <a:latin typeface="Comic Sans MS" pitchFamily="66" charset="0"/>
              </a:rPr>
              <a:t>Exemplar answers for assessment use</a:t>
            </a:r>
            <a:endParaRPr lang="en-GB" sz="2400" dirty="0">
              <a:latin typeface="Comic Sans MS" pitchFamily="66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732240" y="5864718"/>
            <a:ext cx="576064" cy="504056"/>
            <a:chOff x="2769594" y="1664804"/>
            <a:chExt cx="576064" cy="504056"/>
          </a:xfrm>
        </p:grpSpPr>
        <p:sp>
          <p:nvSpPr>
            <p:cNvPr id="9" name="TextBox 8"/>
            <p:cNvSpPr txBox="1"/>
            <p:nvPr/>
          </p:nvSpPr>
          <p:spPr>
            <a:xfrm>
              <a:off x="2841602" y="1747555"/>
              <a:ext cx="5040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latin typeface="Comic Sans MS" pitchFamily="66" charset="0"/>
                </a:rPr>
                <a:t>Lit</a:t>
              </a:r>
              <a:endParaRPr lang="en-GB" sz="1600" dirty="0">
                <a:latin typeface="Comic Sans MS" pitchFamily="66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769594" y="1664804"/>
              <a:ext cx="576064" cy="504056"/>
            </a:xfrm>
            <a:prstGeom prst="ellipse">
              <a:avLst/>
            </a:prstGeom>
            <a:solidFill>
              <a:srgbClr val="00B0F0">
                <a:alpha val="25000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028384" y="5864718"/>
            <a:ext cx="576064" cy="504056"/>
            <a:chOff x="3671900" y="2097668"/>
            <a:chExt cx="576064" cy="504056"/>
          </a:xfrm>
        </p:grpSpPr>
        <p:sp>
          <p:nvSpPr>
            <p:cNvPr id="12" name="Oval 11"/>
            <p:cNvSpPr/>
            <p:nvPr/>
          </p:nvSpPr>
          <p:spPr>
            <a:xfrm>
              <a:off x="3671900" y="2097668"/>
              <a:ext cx="576064" cy="504056"/>
            </a:xfrm>
            <a:prstGeom prst="ellipse">
              <a:avLst/>
            </a:prstGeom>
            <a:solidFill>
              <a:srgbClr val="7030A0">
                <a:alpha val="25000"/>
              </a:srgb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97914" y="2195807"/>
              <a:ext cx="3240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latin typeface="Comic Sans MS" pitchFamily="66" charset="0"/>
                </a:rPr>
                <a:t>N</a:t>
              </a:r>
              <a:endParaRPr lang="en-GB" sz="1400" dirty="0">
                <a:latin typeface="Comic Sans MS" pitchFamily="66" charset="0"/>
              </a:endParaRPr>
            </a:p>
          </p:txBody>
        </p:sp>
      </p:grpSp>
      <p:sp>
        <p:nvSpPr>
          <p:cNvPr id="14" name="TextBox 5"/>
          <p:cNvSpPr txBox="1"/>
          <p:nvPr/>
        </p:nvSpPr>
        <p:spPr>
          <a:xfrm>
            <a:off x="153428" y="1990003"/>
            <a:ext cx="8712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u="sng" dirty="0" smtClean="0">
                <a:solidFill>
                  <a:srgbClr val="00B050"/>
                </a:solidFill>
                <a:latin typeface="Comic Sans MS" pitchFamily="66" charset="0"/>
              </a:rPr>
              <a:t>My Targets;</a:t>
            </a:r>
          </a:p>
          <a:p>
            <a:r>
              <a:rPr lang="en-GB" sz="2200" dirty="0" smtClean="0">
                <a:solidFill>
                  <a:srgbClr val="00B050"/>
                </a:solidFill>
                <a:latin typeface="Comic Sans MS" pitchFamily="66" charset="0"/>
              </a:rPr>
              <a:t>8 – Use mini-plenaries to assess progress and re-shape activities</a:t>
            </a:r>
          </a:p>
          <a:p>
            <a:r>
              <a:rPr lang="en-GB" sz="2200" dirty="0" smtClean="0">
                <a:solidFill>
                  <a:srgbClr val="00B050"/>
                </a:solidFill>
                <a:latin typeface="Comic Sans MS" pitchFamily="66" charset="0"/>
              </a:rPr>
              <a:t>6 – Plan activities to improve student motivation and resilience to allow for more independent learners</a:t>
            </a:r>
            <a:endParaRPr lang="en-GB" sz="22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88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fld id="{1B941DE2-7273-4143-A557-A6CFE163936A}" type="datetime1">
              <a:rPr lang="en-GB" sz="2000" b="1" smtClean="0">
                <a:solidFill>
                  <a:srgbClr val="002060"/>
                </a:solidFill>
                <a:latin typeface="Comic Sans MS" pitchFamily="66" charset="0"/>
              </a:rPr>
              <a:t>25/03/2014</a:t>
            </a:fld>
            <a:endParaRPr lang="en-GB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3" name="Picture 2" descr="http://medpulse.co.uk/wp-content/uploads/2013/02/green-ti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509" y="326969"/>
            <a:ext cx="576064" cy="595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518" y="0"/>
            <a:ext cx="9144518" cy="1107996"/>
            <a:chOff x="0" y="3501008"/>
            <a:chExt cx="9144518" cy="1107996"/>
          </a:xfrm>
        </p:grpSpPr>
        <p:sp>
          <p:nvSpPr>
            <p:cNvPr id="9" name="TextBox 8"/>
            <p:cNvSpPr txBox="1"/>
            <p:nvPr/>
          </p:nvSpPr>
          <p:spPr>
            <a:xfrm>
              <a:off x="0" y="3501008"/>
              <a:ext cx="9144000" cy="40011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u="sng" dirty="0" smtClean="0">
                  <a:latin typeface="Comic Sans MS" pitchFamily="66" charset="0"/>
                </a:rPr>
                <a:t>Microbes Literacy Assessment Prep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8" y="3901118"/>
              <a:ext cx="9144000" cy="70788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u="sng" dirty="0" smtClean="0">
                  <a:latin typeface="Comic Sans MS" pitchFamily="66" charset="0"/>
                </a:rPr>
                <a:t>Keywords:</a:t>
              </a:r>
              <a:r>
                <a:rPr lang="en-GB" sz="2000" dirty="0" smtClean="0">
                  <a:latin typeface="Comic Sans MS" pitchFamily="66" charset="0"/>
                </a:rPr>
                <a:t> pathogen, bacteria, fungi, virus, stomach acid, cilia, skin, tears, enzymes, mucus, phagocytes lymphocytes, antibodies</a:t>
              </a:r>
              <a:endParaRPr lang="en-GB" sz="2000" dirty="0">
                <a:latin typeface="Comic Sans MS" pitchFamily="66" charset="0"/>
              </a:endParaRPr>
            </a:p>
          </p:txBody>
        </p:sp>
      </p:grp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418307"/>
              </p:ext>
            </p:extLst>
          </p:nvPr>
        </p:nvGraphicFramePr>
        <p:xfrm>
          <a:off x="170545" y="1329518"/>
          <a:ext cx="4392488" cy="29797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7927"/>
                <a:gridCol w="2947639"/>
                <a:gridCol w="656922"/>
              </a:tblGrid>
              <a:tr h="791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Level 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"/>
                      </a:pPr>
                      <a:r>
                        <a:rPr lang="en-GB" sz="1400" dirty="0">
                          <a:effectLst/>
                        </a:rPr>
                        <a:t>List three types of microbe (microorganism), and say where you might find them.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 marks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Level 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"/>
                      </a:pPr>
                      <a:r>
                        <a:rPr lang="en-GB" sz="1400" dirty="0">
                          <a:effectLst/>
                        </a:rPr>
                        <a:t>Describe 3 ways that the body prevents microbes getting into your body.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 marks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99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Level 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"/>
                      </a:pPr>
                      <a:r>
                        <a:rPr lang="en-GB" sz="1400">
                          <a:effectLst/>
                        </a:rPr>
                        <a:t>Explain how white blood cells fight infection.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 marks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3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Level 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"/>
                      </a:pPr>
                      <a:r>
                        <a:rPr lang="en-GB" sz="1400">
                          <a:effectLst/>
                        </a:rPr>
                        <a:t>Suggest what the effect would be if someone had a low white blood cell count.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 marks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71482" y="1330495"/>
            <a:ext cx="44349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latin typeface="Comic Sans MS" pitchFamily="66" charset="0"/>
              </a:rPr>
              <a:t>If you had a low white blood cell count, how would it affect your health?</a:t>
            </a:r>
          </a:p>
          <a:p>
            <a:pPr algn="ctr"/>
            <a:endParaRPr lang="en-GB" sz="3000" dirty="0">
              <a:latin typeface="Comic Sans MS" pitchFamily="66" charset="0"/>
            </a:endParaRPr>
          </a:p>
          <a:p>
            <a:pPr algn="ctr"/>
            <a:r>
              <a:rPr lang="en-GB" sz="3000" b="1" dirty="0" smtClean="0">
                <a:latin typeface="Comic Sans MS" pitchFamily="66" charset="0"/>
              </a:rPr>
              <a:t>Think, pair, share.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5013176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  <a:latin typeface="Comic Sans MS"/>
                <a:cs typeface="Comic Sans MS"/>
              </a:rPr>
              <a:t>Your immune system would be low, and you would be less able to fight off infection from pathogens. You might get ill more often.</a:t>
            </a:r>
            <a:endParaRPr lang="en-US" sz="2000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35586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 smtClean="0">
                <a:latin typeface="Comic Sans MS" pitchFamily="66" charset="0"/>
              </a:rPr>
              <a:t>8B1/</a:t>
            </a:r>
            <a:r>
              <a:rPr lang="en-GB" sz="2000" u="sng" dirty="0" err="1" smtClean="0">
                <a:latin typeface="Comic Sans MS" pitchFamily="66" charset="0"/>
              </a:rPr>
              <a:t>Sc</a:t>
            </a:r>
            <a:r>
              <a:rPr lang="en-GB" sz="2000" u="sng" dirty="0" smtClean="0">
                <a:latin typeface="Comic Sans MS" pitchFamily="66" charset="0"/>
              </a:rPr>
              <a:t> IEP Actions &amp; Class Profile</a:t>
            </a:r>
          </a:p>
          <a:p>
            <a:pPr algn="ctr"/>
            <a:endParaRPr lang="en-GB" sz="1600" u="sng" dirty="0" smtClean="0">
              <a:latin typeface="Comic Sans MS" pitchFamily="66" charset="0"/>
            </a:endParaRPr>
          </a:p>
          <a:p>
            <a:r>
              <a:rPr lang="en-GB" sz="1400" b="1" dirty="0" err="1" smtClean="0">
                <a:latin typeface="Comic Sans MS" pitchFamily="66" charset="0"/>
              </a:rPr>
              <a:t>Treavon</a:t>
            </a:r>
            <a:r>
              <a:rPr lang="en-GB" sz="1400" b="1" dirty="0" smtClean="0">
                <a:latin typeface="Comic Sans MS" pitchFamily="66" charset="0"/>
              </a:rPr>
              <a:t> Gayle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400" dirty="0" smtClean="0">
                <a:latin typeface="Comic Sans MS" pitchFamily="66" charset="0"/>
              </a:rPr>
              <a:t>Nut allergy (</a:t>
            </a:r>
            <a:r>
              <a:rPr lang="en-GB" sz="1400" dirty="0" err="1" smtClean="0">
                <a:latin typeface="Comic Sans MS" pitchFamily="66" charset="0"/>
              </a:rPr>
              <a:t>epipen</a:t>
            </a:r>
            <a:r>
              <a:rPr lang="en-GB" sz="1400" dirty="0" smtClean="0">
                <a:latin typeface="Comic Sans MS" pitchFamily="66" charset="0"/>
              </a:rPr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400" dirty="0" smtClean="0">
                <a:latin typeface="Comic Sans MS" pitchFamily="66" charset="0"/>
              </a:rPr>
              <a:t>Explain to me what task is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400" dirty="0" smtClean="0">
                <a:latin typeface="Comic Sans MS" pitchFamily="66" charset="0"/>
              </a:rPr>
              <a:t>Copy of </a:t>
            </a:r>
            <a:r>
              <a:rPr lang="en-GB" sz="1400" dirty="0" err="1" smtClean="0">
                <a:latin typeface="Comic Sans MS" pitchFamily="66" charset="0"/>
              </a:rPr>
              <a:t>boardwork</a:t>
            </a:r>
            <a:r>
              <a:rPr lang="en-GB" sz="1400" dirty="0" smtClean="0">
                <a:latin typeface="Comic Sans MS" pitchFamily="66" charset="0"/>
              </a:rPr>
              <a:t> / </a:t>
            </a:r>
            <a:r>
              <a:rPr lang="en-GB" sz="1400" dirty="0" err="1" smtClean="0">
                <a:latin typeface="Comic Sans MS" pitchFamily="66" charset="0"/>
              </a:rPr>
              <a:t>powerpoint</a:t>
            </a:r>
            <a:endParaRPr lang="en-GB" sz="14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1400" dirty="0" smtClean="0">
                <a:latin typeface="Comic Sans MS" pitchFamily="66" charset="0"/>
              </a:rPr>
              <a:t>Assign role in group work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400" dirty="0" smtClean="0">
                <a:latin typeface="Comic Sans MS" pitchFamily="66" charset="0"/>
              </a:rPr>
              <a:t>Ask how to spell new words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400" dirty="0" smtClean="0">
                <a:latin typeface="Comic Sans MS" pitchFamily="66" charset="0"/>
              </a:rPr>
              <a:t>Sentence starters, keywords and writing frames for extended writing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1400" dirty="0" smtClean="0">
                <a:latin typeface="Comic Sans MS" pitchFamily="66" charset="0"/>
              </a:rPr>
              <a:t>Visual aids for new concepts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1400" dirty="0">
              <a:latin typeface="Comic Sans MS" pitchFamily="66" charset="0"/>
            </a:endParaRPr>
          </a:p>
          <a:p>
            <a:r>
              <a:rPr lang="en-GB" sz="1400" b="1" dirty="0" smtClean="0">
                <a:latin typeface="Comic Sans MS" pitchFamily="66" charset="0"/>
              </a:rPr>
              <a:t>George </a:t>
            </a:r>
            <a:r>
              <a:rPr lang="en-GB" sz="1400" b="1" dirty="0" err="1" smtClean="0">
                <a:latin typeface="Comic Sans MS" pitchFamily="66" charset="0"/>
              </a:rPr>
              <a:t>Camies</a:t>
            </a:r>
            <a:endParaRPr lang="en-GB" sz="1400" b="1" dirty="0" smtClean="0">
              <a:latin typeface="Comic Sans MS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omic Sans MS" pitchFamily="66" charset="0"/>
              </a:rPr>
              <a:t>Whiteboard </a:t>
            </a:r>
            <a:r>
              <a:rPr lang="en-GB" sz="1400" smtClean="0">
                <a:latin typeface="Comic Sans MS" pitchFamily="66" charset="0"/>
              </a:rPr>
              <a:t>for extended writing</a:t>
            </a:r>
            <a:endParaRPr lang="en-GB" sz="1400" dirty="0" smtClean="0">
              <a:latin typeface="Comic Sans MS" pitchFamily="6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fld id="{3809F399-FE67-4106-BBA1-DAD6E0358073}" type="datetime1">
              <a:rPr lang="en-GB" sz="2000" b="1" smtClean="0">
                <a:solidFill>
                  <a:srgbClr val="002060"/>
                </a:solidFill>
                <a:latin typeface="Comic Sans MS" pitchFamily="66" charset="0"/>
              </a:rPr>
              <a:t>25/03/2014</a:t>
            </a:fld>
            <a:endParaRPr lang="en-GB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8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6937" y="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smtClean="0">
                <a:latin typeface="Comic Sans MS" pitchFamily="66" charset="0"/>
              </a:rPr>
              <a:t>8B1/</a:t>
            </a:r>
            <a:r>
              <a:rPr lang="en-GB" sz="2000" u="sng" dirty="0" err="1" smtClean="0">
                <a:latin typeface="Comic Sans MS" pitchFamily="66" charset="0"/>
              </a:rPr>
              <a:t>Sc</a:t>
            </a:r>
            <a:r>
              <a:rPr lang="en-GB" sz="2000" u="sng" dirty="0" smtClean="0">
                <a:latin typeface="Comic Sans MS" pitchFamily="66" charset="0"/>
              </a:rPr>
              <a:t> Seating Plan</a:t>
            </a:r>
            <a:endParaRPr lang="en-GB" sz="2000" u="sng" dirty="0">
              <a:latin typeface="Comic Sans MS" pitchFamily="6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 algn="ctr"/>
            <a:fld id="{BEA86234-BC1E-43C0-89D7-67FDAA2CFDDC}" type="datetime1">
              <a:rPr lang="en-GB" sz="2000" b="1" smtClean="0">
                <a:solidFill>
                  <a:srgbClr val="002060"/>
                </a:solidFill>
                <a:latin typeface="Comic Sans MS" pitchFamily="66" charset="0"/>
              </a:rPr>
              <a:pPr algn="ctr"/>
              <a:t>25/03/2014</a:t>
            </a:fld>
            <a:endParaRPr lang="en-GB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548680"/>
            <a:ext cx="516937" cy="55446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43608" y="548680"/>
            <a:ext cx="2088232" cy="55446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779912" y="548680"/>
            <a:ext cx="2088232" cy="55446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372200" y="548680"/>
            <a:ext cx="2160240" cy="55446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979712" y="6453164"/>
            <a:ext cx="5760640" cy="4048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131840" y="645316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Teacher’s Desk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87624" y="60932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1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67744" y="60823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09325" y="60728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48064" y="60864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60232" y="60728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37261" y="60838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12360" y="4869160"/>
            <a:ext cx="714042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5a </a:t>
            </a:r>
            <a:r>
              <a:rPr lang="en-GB" sz="1600" b="1" dirty="0" smtClean="0">
                <a:solidFill>
                  <a:srgbClr val="FF0000"/>
                </a:solidFill>
              </a:rPr>
              <a:t>5b</a:t>
            </a:r>
          </a:p>
          <a:p>
            <a:pPr algn="ctr">
              <a:lnSpc>
                <a:spcPct val="70000"/>
              </a:lnSpc>
            </a:pPr>
            <a:r>
              <a:rPr lang="en-GB" sz="1600" b="1" dirty="0">
                <a:solidFill>
                  <a:srgbClr val="00B0F0"/>
                </a:solidFill>
              </a:rPr>
              <a:t>PP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en-GB" sz="1600" dirty="0" smtClean="0"/>
              <a:t>Billy Flower</a:t>
            </a:r>
            <a:endParaRPr lang="en-GB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6372200" y="5085184"/>
            <a:ext cx="88639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6b </a:t>
            </a:r>
            <a:r>
              <a:rPr lang="en-GB" sz="1600" b="1" dirty="0" smtClean="0">
                <a:solidFill>
                  <a:srgbClr val="FF0000"/>
                </a:solidFill>
              </a:rPr>
              <a:t>5b</a:t>
            </a:r>
          </a:p>
          <a:p>
            <a:pPr algn="ctr">
              <a:lnSpc>
                <a:spcPct val="70000"/>
              </a:lnSpc>
            </a:pPr>
            <a:r>
              <a:rPr lang="en-GB" sz="1600" b="1" dirty="0" smtClean="0">
                <a:solidFill>
                  <a:srgbClr val="00B0F0"/>
                </a:solidFill>
              </a:rPr>
              <a:t>PP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en-GB" sz="1600" dirty="0" err="1" smtClean="0"/>
              <a:t>Olabisi</a:t>
            </a:r>
            <a:r>
              <a:rPr lang="en-GB" sz="1600" dirty="0" smtClean="0"/>
              <a:t> </a:t>
            </a:r>
            <a:r>
              <a:rPr lang="en-GB" sz="1600" dirty="0" err="1" smtClean="0"/>
              <a:t>Bamidele</a:t>
            </a:r>
            <a:endParaRPr lang="en-GB" sz="16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1043608" y="1556792"/>
            <a:ext cx="7140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7c </a:t>
            </a:r>
            <a:r>
              <a:rPr lang="en-GB" sz="1600" b="1" dirty="0" smtClean="0">
                <a:solidFill>
                  <a:srgbClr val="FF0000"/>
                </a:solidFill>
              </a:rPr>
              <a:t>5c</a:t>
            </a:r>
          </a:p>
          <a:p>
            <a:pPr algn="ctr">
              <a:lnSpc>
                <a:spcPct val="70000"/>
              </a:lnSpc>
            </a:pPr>
            <a:r>
              <a:rPr lang="en-GB" sz="1600" dirty="0" smtClean="0"/>
              <a:t>Nikolas </a:t>
            </a:r>
            <a:r>
              <a:rPr lang="en-GB" sz="1600" dirty="0" err="1" smtClean="0"/>
              <a:t>Begolli</a:t>
            </a:r>
            <a:endParaRPr lang="en-GB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4981111" y="1808820"/>
            <a:ext cx="874085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6a</a:t>
            </a:r>
            <a:r>
              <a:rPr lang="en-GB" sz="1600" b="1" dirty="0" smtClean="0">
                <a:solidFill>
                  <a:srgbClr val="FFC000"/>
                </a:solidFill>
              </a:rPr>
              <a:t> </a:t>
            </a:r>
            <a:r>
              <a:rPr lang="en-GB" sz="1600" b="1" dirty="0" smtClean="0">
                <a:solidFill>
                  <a:srgbClr val="FF0000"/>
                </a:solidFill>
              </a:rPr>
              <a:t>5a</a:t>
            </a:r>
          </a:p>
          <a:p>
            <a:pPr algn="ctr">
              <a:lnSpc>
                <a:spcPct val="70000"/>
              </a:lnSpc>
            </a:pPr>
            <a:r>
              <a:rPr lang="en-GB" sz="1600" b="1" dirty="0">
                <a:solidFill>
                  <a:srgbClr val="FFC000"/>
                </a:solidFill>
              </a:rPr>
              <a:t>HA</a:t>
            </a:r>
            <a:endParaRPr lang="en-GB" sz="1600" b="1" dirty="0" smtClean="0">
              <a:solidFill>
                <a:srgbClr val="FFC000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en-GB" sz="1600" dirty="0" err="1" smtClean="0"/>
              <a:t>Khian</a:t>
            </a:r>
            <a:r>
              <a:rPr lang="en-GB" sz="1600" dirty="0" smtClean="0"/>
              <a:t> Bergin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79912" y="3933056"/>
            <a:ext cx="701731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6c </a:t>
            </a:r>
            <a:r>
              <a:rPr lang="en-GB" sz="1600" b="1" dirty="0" smtClean="0">
                <a:solidFill>
                  <a:srgbClr val="FF0000"/>
                </a:solidFill>
              </a:rPr>
              <a:t>5c</a:t>
            </a:r>
          </a:p>
          <a:p>
            <a:pPr algn="ctr">
              <a:lnSpc>
                <a:spcPct val="70000"/>
              </a:lnSpc>
            </a:pPr>
            <a:r>
              <a:rPr lang="en-GB" sz="1600" dirty="0" smtClean="0"/>
              <a:t>Chelsea Callaghan</a:t>
            </a:r>
            <a:endParaRPr lang="en-GB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5148064" y="2881700"/>
            <a:ext cx="7140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6a </a:t>
            </a:r>
            <a:r>
              <a:rPr lang="en-GB" sz="1600" b="1" dirty="0" smtClean="0">
                <a:solidFill>
                  <a:srgbClr val="FF0000"/>
                </a:solidFill>
              </a:rPr>
              <a:t>5b</a:t>
            </a:r>
          </a:p>
          <a:p>
            <a:pPr algn="ctr">
              <a:lnSpc>
                <a:spcPct val="70000"/>
              </a:lnSpc>
            </a:pPr>
            <a:r>
              <a:rPr lang="en-GB" sz="1600" dirty="0" smtClean="0"/>
              <a:t>Ethan Watts</a:t>
            </a:r>
            <a:endParaRPr lang="en-GB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2267744" y="2708920"/>
            <a:ext cx="886396" cy="1217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5a </a:t>
            </a:r>
            <a:r>
              <a:rPr lang="en-GB" sz="1600" b="1" dirty="0" smtClean="0">
                <a:solidFill>
                  <a:srgbClr val="008000"/>
                </a:solidFill>
              </a:rPr>
              <a:t>6c</a:t>
            </a:r>
          </a:p>
          <a:p>
            <a:pPr algn="ctr">
              <a:lnSpc>
                <a:spcPct val="70000"/>
              </a:lnSpc>
            </a:pPr>
            <a:r>
              <a:rPr lang="en-GB" sz="1600" b="1" dirty="0">
                <a:solidFill>
                  <a:srgbClr val="FF0000"/>
                </a:solidFill>
              </a:rPr>
              <a:t>EAL</a:t>
            </a:r>
            <a:endParaRPr lang="en-GB" sz="1600" b="1" dirty="0" smtClean="0">
              <a:solidFill>
                <a:srgbClr val="008000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en-GB" sz="1600" dirty="0" err="1" smtClean="0"/>
              <a:t>Vakare</a:t>
            </a:r>
            <a:r>
              <a:rPr lang="en-GB" sz="1600" dirty="0" smtClean="0"/>
              <a:t> </a:t>
            </a:r>
            <a:r>
              <a:rPr lang="en-GB" sz="1600" dirty="0" err="1" smtClean="0"/>
              <a:t>Vysniauskaite</a:t>
            </a:r>
            <a:endParaRPr lang="en-GB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292080" y="5157192"/>
            <a:ext cx="541687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6a </a:t>
            </a:r>
            <a:r>
              <a:rPr lang="en-GB" sz="1600" b="1" dirty="0" smtClean="0">
                <a:solidFill>
                  <a:srgbClr val="FF0000"/>
                </a:solidFill>
              </a:rPr>
              <a:t>5a</a:t>
            </a:r>
          </a:p>
          <a:p>
            <a:pPr algn="ctr">
              <a:lnSpc>
                <a:spcPct val="70000"/>
              </a:lnSpc>
            </a:pPr>
            <a:r>
              <a:rPr lang="en-GB" sz="1600" dirty="0" smtClean="0"/>
              <a:t>Ellie Fox</a:t>
            </a:r>
            <a:endParaRPr lang="en-GB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3779912" y="5157192"/>
            <a:ext cx="7140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6a </a:t>
            </a:r>
            <a:r>
              <a:rPr lang="en-GB" sz="1600" b="1" dirty="0" smtClean="0">
                <a:solidFill>
                  <a:srgbClr val="FF0000"/>
                </a:solidFill>
              </a:rPr>
              <a:t>5a</a:t>
            </a:r>
          </a:p>
          <a:p>
            <a:pPr algn="ctr">
              <a:lnSpc>
                <a:spcPct val="70000"/>
              </a:lnSpc>
            </a:pPr>
            <a:r>
              <a:rPr lang="en-GB" sz="1600" dirty="0" smtClean="0"/>
              <a:t>Jai Corbett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11760" y="620688"/>
            <a:ext cx="7140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5a </a:t>
            </a:r>
            <a:r>
              <a:rPr lang="en-GB" sz="1600" b="1" dirty="0" smtClean="0">
                <a:solidFill>
                  <a:srgbClr val="008000"/>
                </a:solidFill>
              </a:rPr>
              <a:t>6c</a:t>
            </a:r>
          </a:p>
          <a:p>
            <a:pPr algn="ctr">
              <a:lnSpc>
                <a:spcPct val="70000"/>
              </a:lnSpc>
            </a:pPr>
            <a:r>
              <a:rPr lang="en-GB" sz="1600" dirty="0" err="1" smtClean="0"/>
              <a:t>Shuayb</a:t>
            </a:r>
            <a:r>
              <a:rPr lang="en-GB" sz="1600" dirty="0" smtClean="0"/>
              <a:t> </a:t>
            </a:r>
            <a:r>
              <a:rPr lang="en-GB" sz="1600" dirty="0" err="1" smtClean="0"/>
              <a:t>Rahman</a:t>
            </a:r>
            <a:endParaRPr lang="en-GB" sz="1600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3779912" y="620688"/>
            <a:ext cx="714042" cy="11385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7c </a:t>
            </a:r>
            <a:r>
              <a:rPr lang="en-GB" sz="1600" b="1" dirty="0" smtClean="0">
                <a:solidFill>
                  <a:srgbClr val="FF0000"/>
                </a:solidFill>
              </a:rPr>
              <a:t>6a</a:t>
            </a:r>
          </a:p>
          <a:p>
            <a:pPr algn="ctr">
              <a:lnSpc>
                <a:spcPct val="70000"/>
              </a:lnSpc>
            </a:pPr>
            <a:r>
              <a:rPr lang="en-GB" sz="1600" dirty="0" smtClean="0"/>
              <a:t>Joseph </a:t>
            </a:r>
            <a:r>
              <a:rPr lang="en-GB" sz="1600" dirty="0" err="1" smtClean="0"/>
              <a:t>Hollington</a:t>
            </a:r>
            <a:endParaRPr lang="en-GB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7812360" y="2708920"/>
            <a:ext cx="701731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HA</a:t>
            </a:r>
          </a:p>
          <a:p>
            <a:pPr algn="ctr">
              <a:lnSpc>
                <a:spcPct val="70000"/>
              </a:lnSpc>
            </a:pPr>
            <a:r>
              <a:rPr lang="en-GB" sz="1600" b="1" dirty="0" smtClean="0"/>
              <a:t>6a</a:t>
            </a:r>
            <a:r>
              <a:rPr lang="en-GB" sz="1600" dirty="0" smtClean="0"/>
              <a:t> </a:t>
            </a:r>
            <a:r>
              <a:rPr lang="en-GB" sz="1600" b="1" dirty="0" smtClean="0">
                <a:solidFill>
                  <a:srgbClr val="FF0000"/>
                </a:solidFill>
              </a:rPr>
              <a:t>6b</a:t>
            </a:r>
          </a:p>
          <a:p>
            <a:pPr algn="ctr">
              <a:lnSpc>
                <a:spcPct val="70000"/>
              </a:lnSpc>
            </a:pPr>
            <a:r>
              <a:rPr lang="en-GB" sz="1600" dirty="0" smtClean="0"/>
              <a:t>Maggie </a:t>
            </a:r>
            <a:r>
              <a:rPr lang="en-GB" sz="1600" dirty="0" err="1" smtClean="0"/>
              <a:t>Idio</a:t>
            </a:r>
            <a:endParaRPr lang="en-GB" sz="160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6372200" y="2852936"/>
            <a:ext cx="701731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HA</a:t>
            </a:r>
          </a:p>
          <a:p>
            <a:pPr algn="ctr">
              <a:lnSpc>
                <a:spcPct val="70000"/>
              </a:lnSpc>
            </a:pPr>
            <a:r>
              <a:rPr lang="en-GB" sz="1600" b="1" dirty="0" smtClean="0"/>
              <a:t>6b </a:t>
            </a:r>
            <a:r>
              <a:rPr lang="en-GB" sz="1600" b="1" dirty="0" smtClean="0">
                <a:solidFill>
                  <a:srgbClr val="FF0000"/>
                </a:solidFill>
              </a:rPr>
              <a:t>5a</a:t>
            </a:r>
          </a:p>
          <a:p>
            <a:pPr algn="ctr">
              <a:lnSpc>
                <a:spcPct val="70000"/>
              </a:lnSpc>
            </a:pPr>
            <a:r>
              <a:rPr lang="en-GB" sz="1600" dirty="0" smtClean="0"/>
              <a:t>Tilly Jones</a:t>
            </a:r>
            <a:endParaRPr lang="en-GB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3779912" y="2852936"/>
            <a:ext cx="874085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HA</a:t>
            </a:r>
          </a:p>
          <a:p>
            <a:pPr algn="ctr">
              <a:lnSpc>
                <a:spcPct val="70000"/>
              </a:lnSpc>
            </a:pPr>
            <a:r>
              <a:rPr lang="en-GB" sz="1600" b="1" dirty="0" smtClean="0"/>
              <a:t>6b </a:t>
            </a:r>
            <a:r>
              <a:rPr lang="en-GB" sz="1600" b="1" dirty="0" smtClean="0">
                <a:solidFill>
                  <a:srgbClr val="FF0000"/>
                </a:solidFill>
              </a:rPr>
              <a:t>4b</a:t>
            </a:r>
          </a:p>
          <a:p>
            <a:pPr algn="ctr">
              <a:lnSpc>
                <a:spcPct val="70000"/>
              </a:lnSpc>
            </a:pPr>
            <a:r>
              <a:rPr lang="en-GB" sz="1600" dirty="0" err="1" smtClean="0"/>
              <a:t>Tyrek</a:t>
            </a:r>
            <a:r>
              <a:rPr lang="en-GB" sz="1600" dirty="0" smtClean="0"/>
              <a:t> </a:t>
            </a:r>
            <a:r>
              <a:rPr lang="en-GB" sz="1600" dirty="0" err="1" smtClean="0"/>
              <a:t>Kalala</a:t>
            </a:r>
            <a:endParaRPr lang="en-GB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3766264" y="1844824"/>
            <a:ext cx="874085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8c </a:t>
            </a:r>
            <a:r>
              <a:rPr lang="en-GB" sz="1600" b="1" dirty="0" smtClean="0">
                <a:solidFill>
                  <a:srgbClr val="FF0000"/>
                </a:solidFill>
              </a:rPr>
              <a:t>6c</a:t>
            </a:r>
          </a:p>
          <a:p>
            <a:pPr algn="ctr">
              <a:lnSpc>
                <a:spcPct val="70000"/>
              </a:lnSpc>
            </a:pPr>
            <a:r>
              <a:rPr lang="en-GB" sz="1600" b="1" dirty="0">
                <a:solidFill>
                  <a:srgbClr val="FFC000"/>
                </a:solidFill>
              </a:rPr>
              <a:t>HA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en-GB" sz="1600" dirty="0" err="1" smtClean="0"/>
              <a:t>Ejshadia</a:t>
            </a:r>
            <a:r>
              <a:rPr lang="en-GB" sz="1600" dirty="0" smtClean="0"/>
              <a:t> </a:t>
            </a:r>
            <a:r>
              <a:rPr lang="en-GB" sz="1600" dirty="0" err="1" smtClean="0"/>
              <a:t>Kasako</a:t>
            </a:r>
            <a:endParaRPr lang="en-GB" sz="16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1043608" y="5085184"/>
            <a:ext cx="7140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6c </a:t>
            </a:r>
            <a:r>
              <a:rPr lang="en-GB" sz="1600" b="1" dirty="0" smtClean="0">
                <a:solidFill>
                  <a:srgbClr val="FF0000"/>
                </a:solidFill>
              </a:rPr>
              <a:t>5b</a:t>
            </a:r>
          </a:p>
          <a:p>
            <a:pPr algn="ctr">
              <a:lnSpc>
                <a:spcPct val="70000"/>
              </a:lnSpc>
            </a:pPr>
            <a:r>
              <a:rPr lang="en-GB" sz="1600" dirty="0" smtClean="0"/>
              <a:t>Luke Smith</a:t>
            </a:r>
            <a:endParaRPr lang="en-GB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6372200" y="620688"/>
            <a:ext cx="874085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HA</a:t>
            </a:r>
          </a:p>
          <a:p>
            <a:pPr algn="ctr">
              <a:lnSpc>
                <a:spcPct val="70000"/>
              </a:lnSpc>
            </a:pPr>
            <a:r>
              <a:rPr lang="en-GB" sz="1600" b="1" dirty="0" smtClean="0"/>
              <a:t>7a </a:t>
            </a:r>
            <a:r>
              <a:rPr lang="en-GB" sz="1600" b="1" dirty="0" smtClean="0">
                <a:solidFill>
                  <a:srgbClr val="FF0000"/>
                </a:solidFill>
              </a:rPr>
              <a:t>5a</a:t>
            </a:r>
          </a:p>
          <a:p>
            <a:pPr algn="ctr">
              <a:lnSpc>
                <a:spcPct val="70000"/>
              </a:lnSpc>
            </a:pPr>
            <a:r>
              <a:rPr lang="en-GB" sz="1600" dirty="0" smtClean="0"/>
              <a:t>Jamie McCarthy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43608" y="2780928"/>
            <a:ext cx="874085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6b</a:t>
            </a:r>
            <a:r>
              <a:rPr lang="en-GB" sz="1600" dirty="0" smtClean="0"/>
              <a:t> </a:t>
            </a:r>
            <a:r>
              <a:rPr lang="en-GB" sz="1600" b="1" dirty="0" smtClean="0">
                <a:solidFill>
                  <a:srgbClr val="FF0000"/>
                </a:solidFill>
              </a:rPr>
              <a:t>5a</a:t>
            </a:r>
          </a:p>
          <a:p>
            <a:pPr algn="ctr">
              <a:lnSpc>
                <a:spcPct val="70000"/>
              </a:lnSpc>
            </a:pPr>
            <a:r>
              <a:rPr lang="en-GB" sz="1600" b="1" dirty="0">
                <a:solidFill>
                  <a:srgbClr val="00B0F0"/>
                </a:solidFill>
              </a:rPr>
              <a:t>PP </a:t>
            </a:r>
            <a:r>
              <a:rPr lang="en-GB" sz="1600" b="1" dirty="0">
                <a:solidFill>
                  <a:srgbClr val="FFC000"/>
                </a:solidFill>
              </a:rPr>
              <a:t>HA</a:t>
            </a:r>
            <a:endParaRPr lang="en-GB" sz="1600" dirty="0" smtClean="0">
              <a:solidFill>
                <a:srgbClr val="FF0000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en-GB" sz="1600" dirty="0" smtClean="0"/>
              <a:t>Billy Murphy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43608" y="620688"/>
            <a:ext cx="886396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6c </a:t>
            </a:r>
            <a:r>
              <a:rPr lang="en-GB" sz="1600" b="1" dirty="0" smtClean="0">
                <a:solidFill>
                  <a:srgbClr val="FF0000"/>
                </a:solidFill>
              </a:rPr>
              <a:t>5a</a:t>
            </a:r>
          </a:p>
          <a:p>
            <a:pPr algn="ctr">
              <a:lnSpc>
                <a:spcPct val="70000"/>
              </a:lnSpc>
            </a:pPr>
            <a:r>
              <a:rPr lang="en-GB" sz="1600" b="1" dirty="0" smtClean="0">
                <a:solidFill>
                  <a:srgbClr val="00B0F0"/>
                </a:solidFill>
              </a:rPr>
              <a:t>PP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en-GB" sz="1600" dirty="0" smtClean="0"/>
              <a:t>Ryan Reynolds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68344" y="620688"/>
            <a:ext cx="874085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6a</a:t>
            </a:r>
            <a:r>
              <a:rPr lang="en-GB" sz="1600" b="1" dirty="0" smtClean="0">
                <a:solidFill>
                  <a:srgbClr val="00B0F0"/>
                </a:solidFill>
              </a:rPr>
              <a:t> </a:t>
            </a:r>
            <a:r>
              <a:rPr lang="en-GB" sz="1600" b="1" dirty="0" smtClean="0">
                <a:solidFill>
                  <a:srgbClr val="FF0000"/>
                </a:solidFill>
              </a:rPr>
              <a:t>6c</a:t>
            </a:r>
          </a:p>
          <a:p>
            <a:pPr algn="ctr">
              <a:lnSpc>
                <a:spcPct val="70000"/>
              </a:lnSpc>
            </a:pPr>
            <a:r>
              <a:rPr lang="en-GB" sz="1600" b="1" dirty="0" smtClean="0">
                <a:solidFill>
                  <a:srgbClr val="00B0F0"/>
                </a:solidFill>
              </a:rPr>
              <a:t>PP </a:t>
            </a:r>
            <a:r>
              <a:rPr lang="en-GB" sz="1600" b="1" dirty="0">
                <a:solidFill>
                  <a:srgbClr val="FFC000"/>
                </a:solidFill>
              </a:rPr>
              <a:t>HA</a:t>
            </a:r>
            <a:endParaRPr lang="en-GB" sz="1600" dirty="0"/>
          </a:p>
          <a:p>
            <a:pPr algn="ctr">
              <a:lnSpc>
                <a:spcPct val="70000"/>
              </a:lnSpc>
            </a:pPr>
            <a:r>
              <a:rPr lang="en-GB" sz="1600" dirty="0" smtClean="0"/>
              <a:t>Gabriel </a:t>
            </a:r>
            <a:r>
              <a:rPr lang="en-GB" sz="1600" dirty="0" err="1" smtClean="0"/>
              <a:t>Oduneye</a:t>
            </a:r>
            <a:endParaRPr lang="en-GB" sz="160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2267744" y="4005064"/>
            <a:ext cx="874085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>
                <a:solidFill>
                  <a:srgbClr val="000000"/>
                </a:solidFill>
              </a:rPr>
              <a:t>7b</a:t>
            </a:r>
            <a:r>
              <a:rPr lang="en-GB" sz="1600" b="1" dirty="0" smtClean="0">
                <a:solidFill>
                  <a:srgbClr val="00B0F0"/>
                </a:solidFill>
              </a:rPr>
              <a:t> </a:t>
            </a:r>
            <a:r>
              <a:rPr lang="en-GB" sz="1600" b="1" dirty="0" smtClean="0">
                <a:solidFill>
                  <a:srgbClr val="FF0000"/>
                </a:solidFill>
              </a:rPr>
              <a:t>7c</a:t>
            </a:r>
          </a:p>
          <a:p>
            <a:pPr algn="ctr">
              <a:lnSpc>
                <a:spcPct val="70000"/>
              </a:lnSpc>
            </a:pPr>
            <a:r>
              <a:rPr lang="en-GB" sz="1600" b="1" dirty="0" smtClean="0">
                <a:solidFill>
                  <a:srgbClr val="00B0F0"/>
                </a:solidFill>
              </a:rPr>
              <a:t>PP </a:t>
            </a:r>
            <a:r>
              <a:rPr lang="en-GB" sz="1600" b="1" dirty="0">
                <a:solidFill>
                  <a:srgbClr val="00B050"/>
                </a:solidFill>
              </a:rPr>
              <a:t>A </a:t>
            </a:r>
            <a:r>
              <a:rPr lang="en-GB" sz="1600" b="1" dirty="0">
                <a:solidFill>
                  <a:srgbClr val="FFC000"/>
                </a:solidFill>
              </a:rPr>
              <a:t>HA</a:t>
            </a:r>
            <a:endParaRPr lang="en-GB" sz="1600" dirty="0"/>
          </a:p>
          <a:p>
            <a:pPr algn="ctr">
              <a:lnSpc>
                <a:spcPct val="70000"/>
              </a:lnSpc>
            </a:pPr>
            <a:r>
              <a:rPr lang="en-GB" sz="1600" dirty="0" smtClean="0"/>
              <a:t>James </a:t>
            </a:r>
            <a:r>
              <a:rPr lang="en-GB" sz="1600" dirty="0" err="1" smtClean="0"/>
              <a:t>Penson</a:t>
            </a:r>
            <a:endParaRPr lang="en-GB" sz="16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2267744" y="5085184"/>
            <a:ext cx="874085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6b</a:t>
            </a:r>
            <a:r>
              <a:rPr lang="en-GB" sz="1600" b="1" dirty="0" smtClean="0">
                <a:solidFill>
                  <a:srgbClr val="00B0F0"/>
                </a:solidFill>
              </a:rPr>
              <a:t> </a:t>
            </a:r>
            <a:r>
              <a:rPr lang="en-GB" sz="1600" b="1" dirty="0" smtClean="0">
                <a:solidFill>
                  <a:srgbClr val="FF0000"/>
                </a:solidFill>
              </a:rPr>
              <a:t>5b</a:t>
            </a:r>
          </a:p>
          <a:p>
            <a:pPr algn="ctr">
              <a:lnSpc>
                <a:spcPct val="70000"/>
              </a:lnSpc>
            </a:pPr>
            <a:r>
              <a:rPr lang="en-GB" sz="1600" b="1" dirty="0" smtClean="0">
                <a:solidFill>
                  <a:srgbClr val="00B0F0"/>
                </a:solidFill>
              </a:rPr>
              <a:t>PP </a:t>
            </a:r>
            <a:r>
              <a:rPr lang="en-GB" sz="1600" dirty="0" err="1" smtClean="0"/>
              <a:t>Rhianne</a:t>
            </a:r>
            <a:r>
              <a:rPr lang="en-GB" sz="1600" dirty="0" smtClean="0"/>
              <a:t> Porter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72200" y="3948722"/>
            <a:ext cx="874085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7b </a:t>
            </a:r>
            <a:r>
              <a:rPr lang="en-GB" sz="1600" b="1" dirty="0" smtClean="0">
                <a:solidFill>
                  <a:srgbClr val="FF0000"/>
                </a:solidFill>
              </a:rPr>
              <a:t>6b</a:t>
            </a:r>
          </a:p>
          <a:p>
            <a:pPr algn="ctr">
              <a:lnSpc>
                <a:spcPct val="70000"/>
              </a:lnSpc>
            </a:pPr>
            <a:r>
              <a:rPr lang="en-GB" sz="1600" b="1" dirty="0">
                <a:solidFill>
                  <a:srgbClr val="00B0F0"/>
                </a:solidFill>
              </a:rPr>
              <a:t>PP </a:t>
            </a:r>
            <a:r>
              <a:rPr lang="en-GB" sz="1600" b="1" dirty="0" smtClean="0">
                <a:solidFill>
                  <a:srgbClr val="00B050"/>
                </a:solidFill>
              </a:rPr>
              <a:t>A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en-GB" sz="1600" dirty="0" smtClean="0"/>
              <a:t>Steven Sheppard</a:t>
            </a:r>
            <a:endParaRPr lang="en-GB" sz="1600" b="1" dirty="0">
              <a:solidFill>
                <a:srgbClr val="00B0F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627695" y="1679553"/>
            <a:ext cx="88639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5a </a:t>
            </a:r>
            <a:r>
              <a:rPr lang="en-GB" sz="1600" b="1" dirty="0" smtClean="0">
                <a:solidFill>
                  <a:srgbClr val="008000"/>
                </a:solidFill>
              </a:rPr>
              <a:t>6c</a:t>
            </a:r>
          </a:p>
          <a:p>
            <a:pPr algn="ctr">
              <a:lnSpc>
                <a:spcPct val="70000"/>
              </a:lnSpc>
            </a:pPr>
            <a:r>
              <a:rPr lang="en-GB" sz="1600" b="1" dirty="0">
                <a:solidFill>
                  <a:srgbClr val="FF0000"/>
                </a:solidFill>
              </a:rPr>
              <a:t>EAL</a:t>
            </a:r>
            <a:endParaRPr lang="en-GB" sz="1600" b="1" dirty="0" smtClean="0">
              <a:solidFill>
                <a:srgbClr val="008000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en-GB" sz="1600" dirty="0" err="1" smtClean="0"/>
              <a:t>Sandesh</a:t>
            </a:r>
            <a:r>
              <a:rPr lang="en-GB" sz="1600" dirty="0" smtClean="0"/>
              <a:t> </a:t>
            </a:r>
            <a:r>
              <a:rPr lang="en-GB" sz="1600" dirty="0" err="1" smtClean="0"/>
              <a:t>Rimal</a:t>
            </a:r>
            <a:endParaRPr lang="en-GB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5148064" y="4005064"/>
            <a:ext cx="714042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5a </a:t>
            </a:r>
            <a:r>
              <a:rPr lang="en-GB" sz="1600" b="1" dirty="0" smtClean="0">
                <a:solidFill>
                  <a:srgbClr val="FF0000"/>
                </a:solidFill>
              </a:rPr>
              <a:t>5b</a:t>
            </a:r>
          </a:p>
          <a:p>
            <a:pPr algn="ctr">
              <a:lnSpc>
                <a:spcPct val="70000"/>
              </a:lnSpc>
            </a:pPr>
            <a:r>
              <a:rPr lang="en-GB" sz="1600" b="1" dirty="0" smtClean="0">
                <a:solidFill>
                  <a:srgbClr val="00B050"/>
                </a:solidFill>
              </a:rPr>
              <a:t>A</a:t>
            </a:r>
          </a:p>
          <a:p>
            <a:pPr algn="ctr">
              <a:lnSpc>
                <a:spcPct val="70000"/>
              </a:lnSpc>
            </a:pPr>
            <a:r>
              <a:rPr lang="en-GB" sz="1600" dirty="0" smtClean="0"/>
              <a:t>Jamie Page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651039" y="3733581"/>
            <a:ext cx="886396" cy="10388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5a </a:t>
            </a:r>
            <a:r>
              <a:rPr lang="en-GB" sz="1600" b="1" dirty="0" smtClean="0">
                <a:solidFill>
                  <a:srgbClr val="FF0000"/>
                </a:solidFill>
              </a:rPr>
              <a:t>5b</a:t>
            </a:r>
          </a:p>
          <a:p>
            <a:pPr algn="ctr">
              <a:lnSpc>
                <a:spcPct val="70000"/>
              </a:lnSpc>
            </a:pPr>
            <a:r>
              <a:rPr lang="en-GB" sz="1600" b="1" dirty="0">
                <a:solidFill>
                  <a:srgbClr val="00B0F0"/>
                </a:solidFill>
              </a:rPr>
              <a:t>PP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en-GB" sz="1600" dirty="0" smtClean="0"/>
              <a:t>Charlie Mathieson</a:t>
            </a:r>
            <a:endParaRPr lang="en-GB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107503" y="650644"/>
            <a:ext cx="409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B050"/>
                </a:solidFill>
              </a:rPr>
              <a:t>A</a:t>
            </a:r>
            <a:endParaRPr lang="en-GB" sz="1400" b="1" dirty="0">
              <a:solidFill>
                <a:srgbClr val="00B05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0" y="950126"/>
            <a:ext cx="5169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B050"/>
                </a:solidFill>
              </a:rPr>
              <a:t>P+</a:t>
            </a:r>
            <a:endParaRPr lang="en-GB" sz="1400" b="1" dirty="0">
              <a:solidFill>
                <a:srgbClr val="00B05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7502" y="1243066"/>
            <a:ext cx="2880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B050"/>
                </a:solidFill>
              </a:rPr>
              <a:t>S</a:t>
            </a:r>
            <a:endParaRPr lang="en-GB" sz="1400" b="1" dirty="0">
              <a:solidFill>
                <a:srgbClr val="00B05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1683" y="1828602"/>
            <a:ext cx="389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B0F0"/>
                </a:solidFill>
              </a:rPr>
              <a:t>PP</a:t>
            </a:r>
            <a:endParaRPr lang="en-GB" sz="1400" b="1" dirty="0">
              <a:solidFill>
                <a:srgbClr val="00B0F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753" y="2307880"/>
            <a:ext cx="507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EAL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-5573" y="2795069"/>
            <a:ext cx="507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C000"/>
                </a:solidFill>
              </a:rPr>
              <a:t>HA</a:t>
            </a:r>
            <a:endParaRPr lang="en-GB" sz="1400" b="1" dirty="0">
              <a:solidFill>
                <a:srgbClr val="FFC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59252" y="1709428"/>
            <a:ext cx="88639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6c</a:t>
            </a:r>
            <a:r>
              <a:rPr lang="en-GB" sz="1600" b="1" dirty="0" smtClean="0">
                <a:solidFill>
                  <a:srgbClr val="FF0000"/>
                </a:solidFill>
              </a:rPr>
              <a:t> 5c</a:t>
            </a:r>
          </a:p>
          <a:p>
            <a:pPr algn="ctr">
              <a:lnSpc>
                <a:spcPct val="70000"/>
              </a:lnSpc>
            </a:pPr>
            <a:r>
              <a:rPr lang="en-GB" sz="1600" b="1" dirty="0">
                <a:solidFill>
                  <a:srgbClr val="FFC000"/>
                </a:solidFill>
              </a:rPr>
              <a:t>HA</a:t>
            </a:r>
            <a:endParaRPr lang="en-GB" sz="1600" b="1" dirty="0" smtClean="0">
              <a:solidFill>
                <a:srgbClr val="00B050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en-GB" sz="1600" dirty="0" smtClean="0"/>
              <a:t>Alex </a:t>
            </a:r>
            <a:r>
              <a:rPr lang="en-GB" sz="1600" dirty="0" err="1" smtClean="0"/>
              <a:t>Deakin</a:t>
            </a:r>
            <a:endParaRPr lang="en-GB" sz="1600" dirty="0"/>
          </a:p>
        </p:txBody>
      </p:sp>
      <p:sp>
        <p:nvSpPr>
          <p:cNvPr id="60" name="TextBox 59"/>
          <p:cNvSpPr txBox="1"/>
          <p:nvPr/>
        </p:nvSpPr>
        <p:spPr>
          <a:xfrm>
            <a:off x="1043608" y="4005064"/>
            <a:ext cx="714042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/>
              <a:t>4a </a:t>
            </a:r>
            <a:r>
              <a:rPr lang="en-GB" sz="1600" b="1" dirty="0" smtClean="0">
                <a:solidFill>
                  <a:srgbClr val="008000"/>
                </a:solidFill>
              </a:rPr>
              <a:t>6b</a:t>
            </a:r>
          </a:p>
          <a:p>
            <a:pPr algn="ctr">
              <a:lnSpc>
                <a:spcPct val="70000"/>
              </a:lnSpc>
            </a:pPr>
            <a:r>
              <a:rPr lang="en-GB" sz="1600" b="1" dirty="0">
                <a:solidFill>
                  <a:srgbClr val="FF0000"/>
                </a:solidFill>
              </a:rPr>
              <a:t>EAL</a:t>
            </a:r>
            <a:endParaRPr lang="en-GB" sz="1600" b="1" dirty="0" smtClean="0">
              <a:solidFill>
                <a:srgbClr val="008000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en-GB" sz="1600" dirty="0" smtClean="0"/>
              <a:t>Victor Ikea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004048" y="692696"/>
            <a:ext cx="874085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HA</a:t>
            </a:r>
          </a:p>
          <a:p>
            <a:pPr algn="ctr">
              <a:lnSpc>
                <a:spcPct val="70000"/>
              </a:lnSpc>
            </a:pPr>
            <a:r>
              <a:rPr lang="en-GB" sz="1600" b="1" dirty="0" smtClean="0"/>
              <a:t>6c </a:t>
            </a:r>
            <a:r>
              <a:rPr lang="en-GB" sz="1600" b="1" dirty="0" smtClean="0">
                <a:solidFill>
                  <a:srgbClr val="00B050"/>
                </a:solidFill>
              </a:rPr>
              <a:t>6a</a:t>
            </a:r>
          </a:p>
          <a:p>
            <a:pPr algn="ctr">
              <a:lnSpc>
                <a:spcPct val="70000"/>
              </a:lnSpc>
            </a:pPr>
            <a:r>
              <a:rPr lang="en-GB" sz="1600" dirty="0" err="1" smtClean="0"/>
              <a:t>Yanika</a:t>
            </a:r>
            <a:r>
              <a:rPr lang="en-GB" sz="1600" dirty="0" smtClean="0"/>
              <a:t> </a:t>
            </a:r>
            <a:r>
              <a:rPr lang="en-GB" sz="1600" dirty="0" err="1" smtClean="0"/>
              <a:t>Montiero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28832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6937" y="204380"/>
            <a:ext cx="7848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u="sng" dirty="0" smtClean="0">
                <a:latin typeface="Comic Sans MS" pitchFamily="66" charset="0"/>
              </a:rPr>
              <a:t>8B1/</a:t>
            </a:r>
            <a:r>
              <a:rPr lang="en-GB" sz="3000" u="sng" dirty="0" err="1" smtClean="0">
                <a:latin typeface="Comic Sans MS" pitchFamily="66" charset="0"/>
              </a:rPr>
              <a:t>Sc</a:t>
            </a:r>
            <a:r>
              <a:rPr lang="en-GB" sz="3000" u="sng" dirty="0" smtClean="0">
                <a:latin typeface="Comic Sans MS" pitchFamily="66" charset="0"/>
              </a:rPr>
              <a:t> Homework</a:t>
            </a:r>
            <a:endParaRPr lang="en-GB" sz="3000" u="sng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2060848"/>
            <a:ext cx="7848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latin typeface="Comic Sans MS" pitchFamily="66" charset="0"/>
              </a:rPr>
              <a:t>Set</a:t>
            </a:r>
            <a:r>
              <a:rPr lang="en-GB" sz="3000" dirty="0" smtClean="0">
                <a:latin typeface="Comic Sans MS" pitchFamily="66" charset="0"/>
              </a:rPr>
              <a:t>:</a:t>
            </a:r>
            <a:endParaRPr lang="en-GB" sz="3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6937" y="3872730"/>
            <a:ext cx="7848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rgbClr val="00B050"/>
                </a:solidFill>
                <a:latin typeface="Comic Sans MS" pitchFamily="66" charset="0"/>
              </a:rPr>
              <a:t>To hand in:</a:t>
            </a:r>
            <a:endParaRPr lang="en-GB" sz="3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fld id="{DB4F69C7-D42F-4F35-A7B0-87AACA6682A1}" type="datetime1">
              <a:rPr lang="en-GB" sz="2000" b="1" smtClean="0">
                <a:solidFill>
                  <a:srgbClr val="002060"/>
                </a:solidFill>
                <a:latin typeface="Comic Sans MS" pitchFamily="66" charset="0"/>
              </a:rPr>
              <a:t>25/03/2014</a:t>
            </a:fld>
            <a:endParaRPr lang="en-GB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139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1482" y="1772816"/>
            <a:ext cx="44349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u="sng" dirty="0" smtClean="0">
                <a:latin typeface="Comic Sans MS" pitchFamily="66" charset="0"/>
              </a:rPr>
              <a:t>Do Now</a:t>
            </a:r>
          </a:p>
          <a:p>
            <a:pPr algn="ctr"/>
            <a:endParaRPr lang="en-GB" sz="3000" dirty="0">
              <a:latin typeface="Comic Sans MS" pitchFamily="66" charset="0"/>
            </a:endParaRPr>
          </a:p>
          <a:p>
            <a:pPr algn="ctr"/>
            <a:r>
              <a:rPr lang="en-GB" sz="3000" dirty="0" smtClean="0">
                <a:latin typeface="Comic Sans MS" pitchFamily="66" charset="0"/>
              </a:rPr>
              <a:t>What are the three types of microbes?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fld id="{1B941DE2-7273-4143-A557-A6CFE163936A}" type="datetime1">
              <a:rPr lang="en-GB" sz="2000" b="1" smtClean="0">
                <a:solidFill>
                  <a:srgbClr val="002060"/>
                </a:solidFill>
                <a:latin typeface="Comic Sans MS" pitchFamily="66" charset="0"/>
              </a:rPr>
              <a:t>25/03/2014</a:t>
            </a:fld>
            <a:endParaRPr lang="en-GB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518" y="0"/>
            <a:ext cx="9144518" cy="1107996"/>
            <a:chOff x="0" y="3501008"/>
            <a:chExt cx="9144518" cy="1107996"/>
          </a:xfrm>
        </p:grpSpPr>
        <p:sp>
          <p:nvSpPr>
            <p:cNvPr id="3" name="TextBox 2"/>
            <p:cNvSpPr txBox="1"/>
            <p:nvPr/>
          </p:nvSpPr>
          <p:spPr>
            <a:xfrm>
              <a:off x="0" y="3501008"/>
              <a:ext cx="9144000" cy="40011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u="sng" dirty="0" smtClean="0">
                  <a:latin typeface="Comic Sans MS" pitchFamily="66" charset="0"/>
                </a:rPr>
                <a:t>Microbes Literacy Assessment Prep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18" y="3901118"/>
              <a:ext cx="9144000" cy="70788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u="sng" dirty="0" smtClean="0">
                  <a:latin typeface="Comic Sans MS" pitchFamily="66" charset="0"/>
                </a:rPr>
                <a:t>Keywords:</a:t>
              </a:r>
              <a:r>
                <a:rPr lang="en-GB" sz="2000" dirty="0" smtClean="0">
                  <a:latin typeface="Comic Sans MS" pitchFamily="66" charset="0"/>
                </a:rPr>
                <a:t> pathogen, bacteria, fungi, virus, stomach acid, cilia, skin, tears, enzymes, mucus, phagocytes lymphocytes, antibodies</a:t>
              </a:r>
              <a:endParaRPr lang="en-GB" sz="2000" dirty="0">
                <a:latin typeface="Comic Sans MS" pitchFamily="66" charset="0"/>
              </a:endParaRPr>
            </a:p>
          </p:txBody>
        </p:sp>
      </p:grp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95649"/>
              </p:ext>
            </p:extLst>
          </p:nvPr>
        </p:nvGraphicFramePr>
        <p:xfrm>
          <a:off x="170545" y="1329518"/>
          <a:ext cx="4392488" cy="29797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7927"/>
                <a:gridCol w="2947639"/>
                <a:gridCol w="656922"/>
              </a:tblGrid>
              <a:tr h="791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Level 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"/>
                      </a:pPr>
                      <a:r>
                        <a:rPr lang="en-GB" sz="1400" dirty="0">
                          <a:effectLst/>
                        </a:rPr>
                        <a:t>List three types of microbe (microorganism), and say where you might find them.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 marks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Level 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"/>
                      </a:pPr>
                      <a:r>
                        <a:rPr lang="en-GB" sz="1400" dirty="0">
                          <a:effectLst/>
                        </a:rPr>
                        <a:t>Describe 3 ways that the body prevents microbes getting into your body.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 marks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99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Level 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"/>
                      </a:pPr>
                      <a:r>
                        <a:rPr lang="en-GB" sz="1400">
                          <a:effectLst/>
                        </a:rPr>
                        <a:t>Explain how white blood cells fight infection.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 marks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3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Level 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"/>
                      </a:pPr>
                      <a:r>
                        <a:rPr lang="en-GB" sz="1400">
                          <a:effectLst/>
                        </a:rPr>
                        <a:t>Suggest what the effect would be if someone had a low white blood cell count.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 marks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395536" y="4520153"/>
            <a:ext cx="8323380" cy="1678858"/>
            <a:chOff x="395536" y="4520153"/>
            <a:chExt cx="8323380" cy="1678858"/>
          </a:xfrm>
        </p:grpSpPr>
        <p:sp>
          <p:nvSpPr>
            <p:cNvPr id="11" name="TextBox 10"/>
            <p:cNvSpPr txBox="1"/>
            <p:nvPr/>
          </p:nvSpPr>
          <p:spPr>
            <a:xfrm>
              <a:off x="395536" y="4797152"/>
              <a:ext cx="321081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000" dirty="0" smtClean="0">
                  <a:latin typeface="Comic Sans MS" pitchFamily="66" charset="0"/>
                </a:rPr>
                <a:t>BACTERIA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99792" y="5645013"/>
              <a:ext cx="321081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000" dirty="0" smtClean="0">
                  <a:latin typeface="Comic Sans MS" pitchFamily="66" charset="0"/>
                </a:rPr>
                <a:t>VIRUS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08104" y="4520153"/>
              <a:ext cx="321081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000" dirty="0" smtClean="0">
                  <a:latin typeface="Comic Sans MS" pitchFamily="66" charset="0"/>
                </a:rPr>
                <a:t>FUNGI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8968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fld id="{1B941DE2-7273-4143-A557-A6CFE163936A}" type="datetime1">
              <a:rPr lang="en-GB" sz="2000" b="1" smtClean="0">
                <a:solidFill>
                  <a:srgbClr val="002060"/>
                </a:solidFill>
                <a:latin typeface="Comic Sans MS" pitchFamily="66" charset="0"/>
              </a:rPr>
              <a:t>25/03/2014</a:t>
            </a:fld>
            <a:endParaRPr lang="en-GB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518" y="0"/>
            <a:ext cx="9144518" cy="1107996"/>
            <a:chOff x="0" y="3501008"/>
            <a:chExt cx="9144518" cy="1107996"/>
          </a:xfrm>
        </p:grpSpPr>
        <p:sp>
          <p:nvSpPr>
            <p:cNvPr id="8" name="TextBox 7"/>
            <p:cNvSpPr txBox="1"/>
            <p:nvPr/>
          </p:nvSpPr>
          <p:spPr>
            <a:xfrm>
              <a:off x="0" y="3501008"/>
              <a:ext cx="9144000" cy="40011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u="sng" dirty="0" smtClean="0">
                  <a:latin typeface="Comic Sans MS" pitchFamily="66" charset="0"/>
                </a:rPr>
                <a:t>Microbes Literacy Assessment Prep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8" y="3901118"/>
              <a:ext cx="9144000" cy="70788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u="sng" dirty="0" smtClean="0">
                  <a:latin typeface="Comic Sans MS" pitchFamily="66" charset="0"/>
                </a:rPr>
                <a:t>Keywords:</a:t>
              </a:r>
              <a:r>
                <a:rPr lang="en-GB" sz="2000" dirty="0" smtClean="0">
                  <a:latin typeface="Comic Sans MS" pitchFamily="66" charset="0"/>
                </a:rPr>
                <a:t> pathogen, bacteria, fungi, virus, stomach acid, cilia, skin, tears, enzymes, mucus, phagocytes lymphocytes, antibodies</a:t>
              </a:r>
              <a:endParaRPr lang="en-GB" sz="2000" dirty="0">
                <a:latin typeface="Comic Sans MS" pitchFamily="66" charset="0"/>
              </a:endParaRPr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418307"/>
              </p:ext>
            </p:extLst>
          </p:nvPr>
        </p:nvGraphicFramePr>
        <p:xfrm>
          <a:off x="170545" y="1329518"/>
          <a:ext cx="4392488" cy="29797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7927"/>
                <a:gridCol w="2947639"/>
                <a:gridCol w="656922"/>
              </a:tblGrid>
              <a:tr h="791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Level 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"/>
                      </a:pPr>
                      <a:r>
                        <a:rPr lang="en-GB" sz="1400" dirty="0">
                          <a:effectLst/>
                        </a:rPr>
                        <a:t>List three types of microbe (microorganism), and say where you might find them.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 marks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Level 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"/>
                      </a:pPr>
                      <a:r>
                        <a:rPr lang="en-GB" sz="1400" dirty="0">
                          <a:effectLst/>
                        </a:rPr>
                        <a:t>Describe 3 ways that the body prevents microbes getting into your body.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 marks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99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Level 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"/>
                      </a:pPr>
                      <a:r>
                        <a:rPr lang="en-GB" sz="1400">
                          <a:effectLst/>
                        </a:rPr>
                        <a:t>Explain how white blood cells fight infection.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 marks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3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Level 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"/>
                      </a:pPr>
                      <a:r>
                        <a:rPr lang="en-GB" sz="1400">
                          <a:effectLst/>
                        </a:rPr>
                        <a:t>Suggest what the effect would be if someone had a low white blood cell count.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 marks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73125" y="1988840"/>
            <a:ext cx="44349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latin typeface="Comic Sans MS" pitchFamily="66" charset="0"/>
              </a:rPr>
              <a:t>What are the different ways your body </a:t>
            </a:r>
            <a:r>
              <a:rPr lang="en-GB" sz="3000" b="1" dirty="0" smtClean="0">
                <a:latin typeface="Comic Sans MS" pitchFamily="66" charset="0"/>
              </a:rPr>
              <a:t>prevents</a:t>
            </a:r>
            <a:r>
              <a:rPr lang="en-GB" sz="3000" dirty="0" smtClean="0">
                <a:latin typeface="Comic Sans MS" pitchFamily="66" charset="0"/>
              </a:rPr>
              <a:t> microbes getting </a:t>
            </a:r>
            <a:r>
              <a:rPr lang="en-GB" sz="3000" b="1" dirty="0" smtClean="0">
                <a:latin typeface="Comic Sans MS" pitchFamily="66" charset="0"/>
              </a:rPr>
              <a:t>in</a:t>
            </a:r>
            <a:r>
              <a:rPr lang="en-GB" sz="3000" dirty="0" smtClean="0">
                <a:latin typeface="Comic Sans MS" pitchFamily="66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51179" y="4543035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latin typeface="Comic Sans MS" pitchFamily="66" charset="0"/>
              </a:rPr>
              <a:t>Use the keywords to fill in the blanks on the sheet.</a:t>
            </a:r>
          </a:p>
          <a:p>
            <a:pPr algn="ctr"/>
            <a:r>
              <a:rPr lang="en-GB" sz="3000" dirty="0" smtClean="0">
                <a:latin typeface="Comic Sans MS" pitchFamily="66" charset="0"/>
              </a:rPr>
              <a:t>WHAT is the defence</a:t>
            </a:r>
          </a:p>
          <a:p>
            <a:pPr algn="ctr"/>
            <a:r>
              <a:rPr lang="en-GB" sz="3000" dirty="0" smtClean="0">
                <a:latin typeface="Comic Sans MS" pitchFamily="66" charset="0"/>
              </a:rPr>
              <a:t>HOW does it work?</a:t>
            </a:r>
          </a:p>
        </p:txBody>
      </p:sp>
    </p:spTree>
    <p:extLst>
      <p:ext uri="{BB962C8B-B14F-4D97-AF65-F5344CB8AC3E}">
        <p14:creationId xmlns:p14="http://schemas.microsoft.com/office/powerpoint/2010/main" val="2713042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ttp://www.anatomyacts.co.uk/learning/primary/Anatomy%20Acts%20Montage_files/image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00200"/>
            <a:ext cx="2779713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371600" y="1524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u="sng">
                <a:latin typeface="Comic Sans MS" panose="030F0702030302020204" pitchFamily="66" charset="0"/>
              </a:rPr>
              <a:t>Self-Defence Against Microbes!!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457200" y="1066800"/>
            <a:ext cx="2286000" cy="6309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1400" dirty="0" smtClean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>
            <a:off x="2743200" y="1371600"/>
            <a:ext cx="1752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8" name="Line 10"/>
          <p:cNvSpPr>
            <a:spLocks noChangeShapeType="1"/>
          </p:cNvSpPr>
          <p:nvPr/>
        </p:nvSpPr>
        <p:spPr bwMode="auto">
          <a:xfrm flipH="1" flipV="1">
            <a:off x="4648200" y="21336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9" name="Line 11"/>
          <p:cNvSpPr>
            <a:spLocks noChangeShapeType="1"/>
          </p:cNvSpPr>
          <p:nvPr/>
        </p:nvSpPr>
        <p:spPr bwMode="auto">
          <a:xfrm flipH="1" flipV="1">
            <a:off x="5105400" y="54102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1" name="Oval 13"/>
          <p:cNvSpPr>
            <a:spLocks noChangeArrowheads="1"/>
          </p:cNvSpPr>
          <p:nvPr/>
        </p:nvSpPr>
        <p:spPr bwMode="auto">
          <a:xfrm>
            <a:off x="5791200" y="1828800"/>
            <a:ext cx="26670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52" name="AutoShape 14"/>
          <p:cNvSpPr>
            <a:spLocks noChangeArrowheads="1"/>
          </p:cNvSpPr>
          <p:nvPr/>
        </p:nvSpPr>
        <p:spPr bwMode="auto">
          <a:xfrm>
            <a:off x="6019800" y="5105400"/>
            <a:ext cx="2438400" cy="1066800"/>
          </a:xfrm>
          <a:prstGeom prst="plus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53" name="AutoShape 15"/>
          <p:cNvSpPr>
            <a:spLocks noChangeArrowheads="1"/>
          </p:cNvSpPr>
          <p:nvPr/>
        </p:nvSpPr>
        <p:spPr bwMode="auto">
          <a:xfrm>
            <a:off x="914400" y="3048000"/>
            <a:ext cx="2286000" cy="1066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 flipV="1">
            <a:off x="3200400" y="2514600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5" name="Text Box 17"/>
          <p:cNvSpPr txBox="1">
            <a:spLocks noChangeArrowheads="1"/>
          </p:cNvSpPr>
          <p:nvPr/>
        </p:nvSpPr>
        <p:spPr bwMode="auto">
          <a:xfrm>
            <a:off x="6248400" y="2971800"/>
            <a:ext cx="23622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1600" dirty="0" smtClean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0256" name="Line 18"/>
          <p:cNvSpPr>
            <a:spLocks noChangeShapeType="1"/>
          </p:cNvSpPr>
          <p:nvPr/>
        </p:nvSpPr>
        <p:spPr bwMode="auto">
          <a:xfrm flipH="1">
            <a:off x="4800600" y="3429000"/>
            <a:ext cx="1447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257" name="Picture 20" descr="http://www.tutorialsgarden.com/articles/realistic_eye/ey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188277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8" name="Picture 23" descr="http://www.sk.lung.ca/graphics/anatomy/cilia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67200"/>
            <a:ext cx="2819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9" name="Picture 25" descr="http://reid.mlblogs.com/scoreboard_26_6/images/danger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352800"/>
            <a:ext cx="10683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0" name="Picture 29" descr="http://tbn0.google.com/images?q=tbn:KDE94fvHW7e0oM:http://www.gojuryu.8k.com/images/Karate4a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488" y="0"/>
            <a:ext cx="1560512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4177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ttp://www.anatomyacts.co.uk/learning/primary/Anatomy%20Acts%20Montage_files/image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00200"/>
            <a:ext cx="2779713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371600" y="1524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u="sng">
                <a:latin typeface="Comic Sans MS" panose="030F0702030302020204" pitchFamily="66" charset="0"/>
              </a:rPr>
              <a:t>Self-Defence Against Microbes!!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457200" y="1066800"/>
            <a:ext cx="22860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anose="030F0702030302020204" pitchFamily="66" charset="0"/>
              </a:rPr>
              <a:t>Enzyme in tears kills bacteria</a:t>
            </a:r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>
            <a:off x="2743200" y="1371600"/>
            <a:ext cx="1752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6248400" y="5257800"/>
            <a:ext cx="2362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Skin is a barrier to microbes entering blood</a:t>
            </a:r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5943600" y="1981200"/>
            <a:ext cx="2590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Hairs and mucous in nose trap dust and microbes</a:t>
            </a:r>
          </a:p>
        </p:txBody>
      </p:sp>
      <p:sp>
        <p:nvSpPr>
          <p:cNvPr id="10248" name="Line 10"/>
          <p:cNvSpPr>
            <a:spLocks noChangeShapeType="1"/>
          </p:cNvSpPr>
          <p:nvPr/>
        </p:nvSpPr>
        <p:spPr bwMode="auto">
          <a:xfrm flipH="1" flipV="1">
            <a:off x="4648200" y="21336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9" name="Line 11"/>
          <p:cNvSpPr>
            <a:spLocks noChangeShapeType="1"/>
          </p:cNvSpPr>
          <p:nvPr/>
        </p:nvSpPr>
        <p:spPr bwMode="auto">
          <a:xfrm flipH="1" flipV="1">
            <a:off x="5105400" y="54102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0" name="Text Box 12"/>
          <p:cNvSpPr txBox="1">
            <a:spLocks noChangeArrowheads="1"/>
          </p:cNvSpPr>
          <p:nvPr/>
        </p:nvSpPr>
        <p:spPr bwMode="auto">
          <a:xfrm>
            <a:off x="914400" y="3352800"/>
            <a:ext cx="2362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anose="030F0702030302020204" pitchFamily="66" charset="0"/>
              </a:rPr>
              <a:t>Cilia and mucous in trachea trap bacteria</a:t>
            </a:r>
          </a:p>
        </p:txBody>
      </p:sp>
      <p:sp>
        <p:nvSpPr>
          <p:cNvPr id="10251" name="Oval 13"/>
          <p:cNvSpPr>
            <a:spLocks noChangeArrowheads="1"/>
          </p:cNvSpPr>
          <p:nvPr/>
        </p:nvSpPr>
        <p:spPr bwMode="auto">
          <a:xfrm>
            <a:off x="5791200" y="1828800"/>
            <a:ext cx="26670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52" name="AutoShape 14"/>
          <p:cNvSpPr>
            <a:spLocks noChangeArrowheads="1"/>
          </p:cNvSpPr>
          <p:nvPr/>
        </p:nvSpPr>
        <p:spPr bwMode="auto">
          <a:xfrm>
            <a:off x="6019800" y="5105400"/>
            <a:ext cx="2438400" cy="1066800"/>
          </a:xfrm>
          <a:prstGeom prst="plus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53" name="AutoShape 15"/>
          <p:cNvSpPr>
            <a:spLocks noChangeArrowheads="1"/>
          </p:cNvSpPr>
          <p:nvPr/>
        </p:nvSpPr>
        <p:spPr bwMode="auto">
          <a:xfrm>
            <a:off x="914400" y="3048000"/>
            <a:ext cx="2286000" cy="1066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 flipV="1">
            <a:off x="3200400" y="2514600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5" name="Text Box 17"/>
          <p:cNvSpPr txBox="1">
            <a:spLocks noChangeArrowheads="1"/>
          </p:cNvSpPr>
          <p:nvPr/>
        </p:nvSpPr>
        <p:spPr bwMode="auto">
          <a:xfrm>
            <a:off x="6248400" y="2971800"/>
            <a:ext cx="23622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anose="030F0702030302020204" pitchFamily="66" charset="0"/>
              </a:rPr>
              <a:t>Acid in the stomach kills bacteria</a:t>
            </a:r>
          </a:p>
        </p:txBody>
      </p:sp>
      <p:sp>
        <p:nvSpPr>
          <p:cNvPr id="10256" name="Line 18"/>
          <p:cNvSpPr>
            <a:spLocks noChangeShapeType="1"/>
          </p:cNvSpPr>
          <p:nvPr/>
        </p:nvSpPr>
        <p:spPr bwMode="auto">
          <a:xfrm flipH="1">
            <a:off x="4800600" y="3429000"/>
            <a:ext cx="1447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257" name="Picture 20" descr="http://www.tutorialsgarden.com/articles/realistic_eye/ey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188277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8" name="Picture 23" descr="http://www.sk.lung.ca/graphics/anatomy/cilia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67200"/>
            <a:ext cx="2819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9" name="Picture 25" descr="http://reid.mlblogs.com/scoreboard_26_6/images/danger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352800"/>
            <a:ext cx="10683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0" name="Picture 29" descr="http://tbn0.google.com/images?q=tbn:KDE94fvHW7e0oM:http://www.gojuryu.8k.com/images/Karate4a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488" y="0"/>
            <a:ext cx="1560512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3111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fld id="{1B941DE2-7273-4143-A557-A6CFE163936A}" type="datetime1">
              <a:rPr lang="en-GB" sz="2000" b="1" smtClean="0">
                <a:solidFill>
                  <a:srgbClr val="002060"/>
                </a:solidFill>
                <a:latin typeface="Comic Sans MS" pitchFamily="66" charset="0"/>
              </a:rPr>
              <a:t>25/03/2014</a:t>
            </a:fld>
            <a:endParaRPr lang="en-GB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518" y="0"/>
            <a:ext cx="9144518" cy="1107996"/>
            <a:chOff x="0" y="3501008"/>
            <a:chExt cx="9144518" cy="1107996"/>
          </a:xfrm>
        </p:grpSpPr>
        <p:sp>
          <p:nvSpPr>
            <p:cNvPr id="7" name="TextBox 6"/>
            <p:cNvSpPr txBox="1"/>
            <p:nvPr/>
          </p:nvSpPr>
          <p:spPr>
            <a:xfrm>
              <a:off x="0" y="3501008"/>
              <a:ext cx="9144000" cy="40011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u="sng" dirty="0" smtClean="0">
                  <a:latin typeface="Comic Sans MS" pitchFamily="66" charset="0"/>
                </a:rPr>
                <a:t>Microbes Literacy Assessment Prep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8" y="3901118"/>
              <a:ext cx="9144000" cy="70788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000" u="sng" dirty="0" smtClean="0">
                  <a:latin typeface="Comic Sans MS" pitchFamily="66" charset="0"/>
                </a:rPr>
                <a:t>Keywords:</a:t>
              </a:r>
              <a:r>
                <a:rPr lang="en-GB" sz="2000" dirty="0" smtClean="0">
                  <a:latin typeface="Comic Sans MS" pitchFamily="66" charset="0"/>
                </a:rPr>
                <a:t> pathogen, bacteria, fungi, virus, stomach acid, cilia, skin, tears, enzymes, mucus, phagocytes lymphocytes, antibodies</a:t>
              </a:r>
              <a:endParaRPr lang="en-GB" sz="2000" dirty="0">
                <a:latin typeface="Comic Sans MS" pitchFamily="66" charset="0"/>
              </a:endParaRPr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418307"/>
              </p:ext>
            </p:extLst>
          </p:nvPr>
        </p:nvGraphicFramePr>
        <p:xfrm>
          <a:off x="170545" y="1329518"/>
          <a:ext cx="4392488" cy="29797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7927"/>
                <a:gridCol w="2947639"/>
                <a:gridCol w="656922"/>
              </a:tblGrid>
              <a:tr h="791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Level 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"/>
                      </a:pPr>
                      <a:r>
                        <a:rPr lang="en-GB" sz="1400" dirty="0">
                          <a:effectLst/>
                        </a:rPr>
                        <a:t>List three types of microbe (microorganism), and say where you might find them.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 marks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6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Level 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"/>
                      </a:pPr>
                      <a:r>
                        <a:rPr lang="en-GB" sz="1400" dirty="0">
                          <a:effectLst/>
                        </a:rPr>
                        <a:t>Describe 3 ways that the body prevents microbes getting into your body.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5 marks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99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Level 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"/>
                      </a:pPr>
                      <a:r>
                        <a:rPr lang="en-GB" sz="1400">
                          <a:effectLst/>
                        </a:rPr>
                        <a:t>Explain how white blood cells fight infection.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7 marks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3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Level 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"/>
                      </a:pPr>
                      <a:r>
                        <a:rPr lang="en-GB" sz="1400">
                          <a:effectLst/>
                        </a:rPr>
                        <a:t>Suggest what the effect would be if someone had a low white blood cell count.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 marks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76389" y="1507500"/>
            <a:ext cx="44349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latin typeface="Comic Sans MS" pitchFamily="66" charset="0"/>
              </a:rPr>
              <a:t>Watch this </a:t>
            </a:r>
            <a:r>
              <a:rPr lang="en-GB" sz="3000" dirty="0" smtClean="0">
                <a:latin typeface="Comic Sans MS" pitchFamily="66" charset="0"/>
                <a:hlinkClick r:id="rId2"/>
              </a:rPr>
              <a:t>video </a:t>
            </a:r>
            <a:r>
              <a:rPr lang="en-GB" sz="3000" dirty="0" smtClean="0">
                <a:latin typeface="Comic Sans MS" pitchFamily="66" charset="0"/>
              </a:rPr>
              <a:t>on white blood cells.</a:t>
            </a:r>
          </a:p>
          <a:p>
            <a:pPr algn="ctr"/>
            <a:r>
              <a:rPr lang="en-GB" sz="3000" b="1" dirty="0" smtClean="0">
                <a:latin typeface="Comic Sans MS" pitchFamily="66" charset="0"/>
              </a:rPr>
              <a:t>What are the two types of white blood cell?</a:t>
            </a:r>
          </a:p>
          <a:p>
            <a:pPr algn="ctr"/>
            <a:r>
              <a:rPr lang="en-GB" sz="3000" b="1" dirty="0" smtClean="0">
                <a:latin typeface="Comic Sans MS" pitchFamily="66" charset="0"/>
              </a:rPr>
              <a:t>How do they work?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476932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>
                <a:latin typeface="Comic Sans MS" pitchFamily="66" charset="0"/>
              </a:rPr>
              <a:t>Phagocytes…..</a:t>
            </a:r>
          </a:p>
          <a:p>
            <a:r>
              <a:rPr lang="en-GB" sz="3000" dirty="0" smtClean="0">
                <a:latin typeface="Comic Sans MS" pitchFamily="66" charset="0"/>
              </a:rPr>
              <a:t>Lymphocytes….</a:t>
            </a:r>
          </a:p>
        </p:txBody>
      </p:sp>
    </p:spTree>
    <p:extLst>
      <p:ext uri="{BB962C8B-B14F-4D97-AF65-F5344CB8AC3E}">
        <p14:creationId xmlns:p14="http://schemas.microsoft.com/office/powerpoint/2010/main" val="2331969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876</Words>
  <Application>Microsoft Macintosh PowerPoint</Application>
  <PresentationFormat>On-screen Show (4:3)</PresentationFormat>
  <Paragraphs>213</Paragraphs>
  <Slides>10</Slides>
  <Notes>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Quick</dc:creator>
  <cp:lastModifiedBy>Julia Quick</cp:lastModifiedBy>
  <cp:revision>78</cp:revision>
  <cp:lastPrinted>2014-03-25T12:13:32Z</cp:lastPrinted>
  <dcterms:created xsi:type="dcterms:W3CDTF">2013-08-27T12:53:41Z</dcterms:created>
  <dcterms:modified xsi:type="dcterms:W3CDTF">2014-03-25T23:56:13Z</dcterms:modified>
</cp:coreProperties>
</file>